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80" autoAdjust="0"/>
  </p:normalViewPr>
  <p:slideViewPr>
    <p:cSldViewPr>
      <p:cViewPr varScale="1">
        <p:scale>
          <a:sx n="63" d="100"/>
          <a:sy n="63" d="100"/>
        </p:scale>
        <p:origin x="-8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D965FA-735B-4232-8714-8A42F32B35A2}" type="datetimeFigureOut">
              <a:rPr lang="en-US" smtClean="0"/>
              <a:pPr/>
              <a:t>9/26/2011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E2F59E-CFB2-4F67-9392-2995290560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E2F59E-CFB2-4F67-9392-2995290560E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61185C5-0CB7-4BCB-B52D-B0E1DDFEE25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1185C5-0CB7-4BCB-B52D-B0E1DDFEE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1185C5-0CB7-4BCB-B52D-B0E1DDFEE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1185C5-0CB7-4BCB-B52D-B0E1DDFEE2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1185C5-0CB7-4BCB-B52D-B0E1DDFEE25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1185C5-0CB7-4BCB-B52D-B0E1DDFEE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61185C5-0CB7-4BCB-B52D-B0E1DDFEE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61185C5-0CB7-4BCB-B52D-B0E1DDFEE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61185C5-0CB7-4BCB-B52D-B0E1DDFEE25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1185C5-0CB7-4BCB-B52D-B0E1DDFEE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FC0A43F-1742-47CE-91D6-8C8F67F21109}" type="datetimeFigureOut">
              <a:rPr lang="en-US" smtClean="0"/>
              <a:pPr/>
              <a:t>9/26/2011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1185C5-0CB7-4BCB-B52D-B0E1DDFEE25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FC0A43F-1742-47CE-91D6-8C8F67F21109}" type="datetimeFigureOut">
              <a:rPr lang="en-US" smtClean="0"/>
              <a:pPr/>
              <a:t>9/26/2011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61185C5-0CB7-4BCB-B52D-B0E1DDFEE25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www.directlyrics.com/taylor-swift-mean-lyric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2"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0" y="685800"/>
            <a:ext cx="7010400" cy="1470025"/>
          </a:xfrm>
        </p:spPr>
        <p:txBody>
          <a:bodyPr>
            <a:noAutofit/>
          </a:bodyPr>
          <a:lstStyle/>
          <a:p>
            <a:r>
              <a:rPr lang="en-US" sz="5400" b="1" dirty="0" smtClean="0">
                <a:latin typeface="Calibri" pitchFamily="34" charset="0"/>
                <a:cs typeface="Calibri" pitchFamily="34" charset="0"/>
              </a:rPr>
              <a:t>Rhetorical Analysis of ‘Mean’ by Taylor Swift</a:t>
            </a:r>
            <a:endParaRPr lang="en-US" sz="54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4114800" y="0"/>
            <a:ext cx="5562600" cy="1470025"/>
          </a:xfrm>
        </p:spPr>
        <p:txBody>
          <a:bodyPr>
            <a:noAutofit/>
          </a:bodyPr>
          <a:lstStyle/>
          <a:p>
            <a:r>
              <a:rPr lang="en-US" sz="6000" dirty="0" smtClean="0">
                <a:latin typeface="Calibri" pitchFamily="34" charset="0"/>
                <a:cs typeface="Calibri" pitchFamily="34" charset="0"/>
              </a:rPr>
              <a:t>Narrative Style</a:t>
            </a:r>
            <a:endParaRPr lang="en-US" sz="6000"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0" y="228600"/>
            <a:ext cx="3962400" cy="1631216"/>
          </a:xfrm>
          <a:prstGeom prst="rect">
            <a:avLst/>
          </a:prstGeom>
          <a:noFill/>
        </p:spPr>
        <p:txBody>
          <a:bodyPr wrap="square" rtlCol="0">
            <a:spAutoFit/>
          </a:bodyPr>
          <a:lstStyle/>
          <a:p>
            <a:pPr algn="just"/>
            <a:r>
              <a:rPr lang="en-US" sz="2000" i="1" dirty="0" smtClean="0">
                <a:latin typeface="Calibri" pitchFamily="34" charset="0"/>
                <a:cs typeface="Calibri" pitchFamily="34" charset="0"/>
              </a:rPr>
              <a:t>She used a lot of metaphors in the first few lines, and sensory details throughout the song so that they realize how the audience made her feel.</a:t>
            </a:r>
            <a:endParaRPr lang="en-US" sz="2000" i="1" dirty="0">
              <a:latin typeface="Calibri" pitchFamily="34" charset="0"/>
              <a:cs typeface="Calibri" pitchFamily="34" charset="0"/>
            </a:endParaRPr>
          </a:p>
        </p:txBody>
      </p:sp>
      <p:sp>
        <p:nvSpPr>
          <p:cNvPr id="7" name="TextBox 6"/>
          <p:cNvSpPr txBox="1"/>
          <p:nvPr/>
        </p:nvSpPr>
        <p:spPr>
          <a:xfrm>
            <a:off x="0" y="4495800"/>
            <a:ext cx="3733800" cy="1938992"/>
          </a:xfrm>
          <a:prstGeom prst="rect">
            <a:avLst/>
          </a:prstGeom>
          <a:noFill/>
        </p:spPr>
        <p:txBody>
          <a:bodyPr wrap="square" rtlCol="0">
            <a:spAutoFit/>
          </a:bodyPr>
          <a:lstStyle/>
          <a:p>
            <a:pPr algn="just"/>
            <a:r>
              <a:rPr lang="en-US" sz="2000" i="1" dirty="0" smtClean="0">
                <a:solidFill>
                  <a:schemeClr val="bg1"/>
                </a:solidFill>
                <a:latin typeface="Calibri" pitchFamily="34" charset="0"/>
                <a:cs typeface="Calibri" pitchFamily="34" charset="0"/>
              </a:rPr>
              <a:t>“You, with your words like knives and swords and weapons that you use against me / […..] / You, with your voice like nails on a chalkboard, calling me out when I’m wounded […]”</a:t>
            </a:r>
            <a:endParaRPr lang="en-US" sz="2000" i="1" dirty="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4648200" y="0"/>
            <a:ext cx="5105400" cy="1470025"/>
          </a:xfrm>
        </p:spPr>
        <p:txBody>
          <a:bodyPr>
            <a:noAutofit/>
          </a:bodyPr>
          <a:lstStyle/>
          <a:p>
            <a:r>
              <a:rPr lang="en-US" sz="7200" dirty="0" smtClean="0">
                <a:latin typeface="Calibri" pitchFamily="34" charset="0"/>
                <a:cs typeface="Calibri" pitchFamily="34" charset="0"/>
              </a:rPr>
              <a:t>Evidence</a:t>
            </a:r>
            <a:endParaRPr lang="en-US" sz="5400"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228600" y="1676400"/>
            <a:ext cx="4114800" cy="707886"/>
          </a:xfrm>
          <a:prstGeom prst="rect">
            <a:avLst/>
          </a:prstGeom>
          <a:noFill/>
        </p:spPr>
        <p:txBody>
          <a:bodyPr wrap="square" rtlCol="0">
            <a:spAutoFit/>
          </a:bodyPr>
          <a:lstStyle/>
          <a:p>
            <a:pPr algn="just"/>
            <a:r>
              <a:rPr lang="en-US" sz="2000" i="1" dirty="0" smtClean="0">
                <a:latin typeface="Calibri" pitchFamily="34" charset="0"/>
                <a:cs typeface="Calibri" pitchFamily="34" charset="0"/>
              </a:rPr>
              <a:t>She talks about experiences from her personal life.</a:t>
            </a:r>
            <a:endParaRPr lang="en-US" sz="20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4343400" y="0"/>
            <a:ext cx="5105400" cy="1470025"/>
          </a:xfrm>
        </p:spPr>
        <p:txBody>
          <a:bodyPr>
            <a:noAutofit/>
          </a:bodyPr>
          <a:lstStyle/>
          <a:p>
            <a:r>
              <a:rPr lang="en-US" sz="7200" dirty="0" smtClean="0">
                <a:latin typeface="Calibri" pitchFamily="34" charset="0"/>
                <a:cs typeface="Calibri" pitchFamily="34" charset="0"/>
              </a:rPr>
              <a:t>Works Cited</a:t>
            </a:r>
            <a:endParaRPr lang="en-US" sz="5400"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0" y="1143000"/>
            <a:ext cx="8458200" cy="1569660"/>
          </a:xfrm>
          <a:prstGeom prst="rect">
            <a:avLst/>
          </a:prstGeom>
          <a:noFill/>
        </p:spPr>
        <p:txBody>
          <a:bodyPr wrap="square" rtlCol="0">
            <a:spAutoFit/>
          </a:bodyPr>
          <a:lstStyle/>
          <a:p>
            <a:pPr algn="just"/>
            <a:r>
              <a:rPr lang="en-US" sz="2400" b="1" dirty="0" smtClean="0">
                <a:solidFill>
                  <a:schemeClr val="tx2"/>
                </a:solidFill>
                <a:latin typeface="Calibri" pitchFamily="34" charset="0"/>
                <a:cs typeface="Calibri" pitchFamily="34" charset="0"/>
              </a:rPr>
              <a:t>“Mean Lyrics.” </a:t>
            </a:r>
            <a:r>
              <a:rPr lang="en-US" sz="2400" b="1" dirty="0" err="1" smtClean="0">
                <a:solidFill>
                  <a:schemeClr val="tx2"/>
                </a:solidFill>
                <a:latin typeface="Calibri" pitchFamily="34" charset="0"/>
                <a:cs typeface="Calibri" pitchFamily="34" charset="0"/>
              </a:rPr>
              <a:t>directlyrics</a:t>
            </a:r>
            <a:r>
              <a:rPr lang="en-US" sz="2400" b="1" dirty="0" smtClean="0">
                <a:solidFill>
                  <a:schemeClr val="tx2"/>
                </a:solidFill>
                <a:latin typeface="Calibri" pitchFamily="34" charset="0"/>
                <a:cs typeface="Calibri" pitchFamily="34" charset="0"/>
              </a:rPr>
              <a:t>. Web. 25 Sept 2011. </a:t>
            </a:r>
            <a:endParaRPr lang="en-US" sz="2400" i="1" dirty="0" smtClean="0">
              <a:latin typeface="Georgia" pitchFamily="18" charset="0"/>
            </a:endParaRPr>
          </a:p>
          <a:p>
            <a:pPr lvl="1" algn="just"/>
            <a:r>
              <a:rPr lang="en-US" sz="2400" i="1" dirty="0" smtClean="0">
                <a:latin typeface="Calibri" pitchFamily="34" charset="0"/>
                <a:cs typeface="Calibri" pitchFamily="34" charset="0"/>
                <a:hlinkClick r:id="rId4"/>
              </a:rPr>
              <a:t>http</a:t>
            </a:r>
            <a:r>
              <a:rPr lang="en-US" sz="2400" i="1" dirty="0" smtClean="0">
                <a:latin typeface="Calibri" pitchFamily="34" charset="0"/>
                <a:cs typeface="Calibri" pitchFamily="34" charset="0"/>
                <a:hlinkClick r:id="rId4"/>
              </a:rPr>
              <a:t>://</a:t>
            </a:r>
            <a:r>
              <a:rPr lang="en-US" sz="2400" i="1" dirty="0" smtClean="0">
                <a:latin typeface="Calibri" pitchFamily="34" charset="0"/>
                <a:cs typeface="Calibri" pitchFamily="34" charset="0"/>
                <a:hlinkClick r:id="rId4"/>
              </a:rPr>
              <a:t>www.directlyrics.com/taylor-swift-mean-lyrics.html</a:t>
            </a:r>
            <a:endParaRPr lang="en-US" sz="2400" i="1" dirty="0" smtClean="0">
              <a:latin typeface="Calibri" pitchFamily="34" charset="0"/>
              <a:cs typeface="Calibri" pitchFamily="34" charset="0"/>
            </a:endParaRPr>
          </a:p>
          <a:p>
            <a:pPr algn="just"/>
            <a:endParaRPr lang="en-US" sz="2400" i="1" dirty="0" smtClean="0">
              <a:latin typeface="Georgia" pitchFamily="18" charset="0"/>
            </a:endParaRPr>
          </a:p>
          <a:p>
            <a:pPr algn="just"/>
            <a:endParaRPr lang="en-US" sz="2400" i="1" dirty="0" smtClean="0">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7010400" cy="1470025"/>
          </a:xfrm>
        </p:spPr>
        <p:txBody>
          <a:bodyPr>
            <a:noAutofit/>
          </a:bodyPr>
          <a:lstStyle/>
          <a:p>
            <a:r>
              <a:rPr lang="en-US" sz="5400" dirty="0" smtClean="0">
                <a:latin typeface="Jellyka Western Princess" pitchFamily="2" charset="0"/>
              </a:rPr>
              <a:t>“Mean”</a:t>
            </a:r>
            <a:endParaRPr lang="en-US" sz="5400" dirty="0">
              <a:latin typeface="Jellyka Western Princess" pitchFamily="2" charset="0"/>
            </a:endParaRPr>
          </a:p>
        </p:txBody>
      </p:sp>
      <p:sp>
        <p:nvSpPr>
          <p:cNvPr id="6" name="TextBox 5"/>
          <p:cNvSpPr txBox="1"/>
          <p:nvPr/>
        </p:nvSpPr>
        <p:spPr>
          <a:xfrm>
            <a:off x="0" y="1219200"/>
            <a:ext cx="9144000" cy="5262979"/>
          </a:xfrm>
          <a:prstGeom prst="rect">
            <a:avLst/>
          </a:prstGeom>
          <a:noFill/>
        </p:spPr>
        <p:txBody>
          <a:bodyPr wrap="square" rtlCol="0">
            <a:spAutoFit/>
          </a:bodyPr>
          <a:lstStyle/>
          <a:p>
            <a:pPr algn="just"/>
            <a:r>
              <a:rPr lang="en-US" sz="1600" i="1" dirty="0" smtClean="0">
                <a:latin typeface="Georgia" pitchFamily="18" charset="0"/>
              </a:rPr>
              <a:t>You, with your words like knives / And swords and weapons that you use against me, / You, have knocked me off my feet again, / Got me feeling like I’m nothing. / You, with your voice like nails on a chalkboard / Calling me out when I’m wounded. / You, </a:t>
            </a:r>
            <a:r>
              <a:rPr lang="en-US" sz="1600" i="1" dirty="0" err="1" smtClean="0">
                <a:latin typeface="Georgia" pitchFamily="18" charset="0"/>
              </a:rPr>
              <a:t>pickin</a:t>
            </a:r>
            <a:r>
              <a:rPr lang="en-US" sz="1600" i="1" dirty="0" smtClean="0">
                <a:latin typeface="Georgia" pitchFamily="18" charset="0"/>
              </a:rPr>
              <a:t>’ on the weaker man. / Well you can take me down, / With just one single blow. / But you don’t know, what you don’t know, / Someday, I’ll be living in a big old city, / And all you’re ever </a:t>
            </a:r>
            <a:r>
              <a:rPr lang="en-US" sz="1600" i="1" dirty="0" err="1" smtClean="0">
                <a:latin typeface="Georgia" pitchFamily="18" charset="0"/>
              </a:rPr>
              <a:t>gonna</a:t>
            </a:r>
            <a:r>
              <a:rPr lang="en-US" sz="1600" i="1" dirty="0" smtClean="0">
                <a:latin typeface="Georgia" pitchFamily="18" charset="0"/>
              </a:rPr>
              <a:t> be is mean. / Someday, I’ll be big enough so you can’t hit me, / And all you’re ever </a:t>
            </a:r>
            <a:r>
              <a:rPr lang="en-US" sz="1600" i="1" dirty="0" err="1" smtClean="0">
                <a:latin typeface="Georgia" pitchFamily="18" charset="0"/>
              </a:rPr>
              <a:t>gonna</a:t>
            </a:r>
            <a:r>
              <a:rPr lang="en-US" sz="1600" i="1" dirty="0" smtClean="0">
                <a:latin typeface="Georgia" pitchFamily="18" charset="0"/>
              </a:rPr>
              <a:t> be is mean, / Why you </a:t>
            </a:r>
            <a:r>
              <a:rPr lang="en-US" sz="1600" i="1" dirty="0" err="1" smtClean="0">
                <a:latin typeface="Georgia" pitchFamily="18" charset="0"/>
              </a:rPr>
              <a:t>gotta</a:t>
            </a:r>
            <a:r>
              <a:rPr lang="en-US" sz="1600" i="1" dirty="0" smtClean="0">
                <a:latin typeface="Georgia" pitchFamily="18" charset="0"/>
              </a:rPr>
              <a:t> be so mean? / You, with your switching sides, / And your wildfire lies and your humiliation / You, have pointed out my flaws again, / As if I don’t already see them. / I walk with my head down, / Trying to block you out cause I’ll never impress you / I just </a:t>
            </a:r>
            <a:r>
              <a:rPr lang="en-US" sz="1600" i="1" dirty="0" err="1" smtClean="0">
                <a:latin typeface="Georgia" pitchFamily="18" charset="0"/>
              </a:rPr>
              <a:t>wanna</a:t>
            </a:r>
            <a:r>
              <a:rPr lang="en-US" sz="1600" i="1" dirty="0" smtClean="0">
                <a:latin typeface="Georgia" pitchFamily="18" charset="0"/>
              </a:rPr>
              <a:t> feel okay again. / I bet you got pushed around, / Somebody made you cold, / But the cycle ends right now, / You can’t lead me down that road, / You don’t know, what you don’t know / Someday, I’ll be, living in a big old city, / And all you’re ever </a:t>
            </a:r>
            <a:r>
              <a:rPr lang="en-US" sz="1600" i="1" dirty="0" err="1" smtClean="0">
                <a:latin typeface="Georgia" pitchFamily="18" charset="0"/>
              </a:rPr>
              <a:t>gonna</a:t>
            </a:r>
            <a:r>
              <a:rPr lang="en-US" sz="1600" i="1" dirty="0" smtClean="0">
                <a:latin typeface="Georgia" pitchFamily="18" charset="0"/>
              </a:rPr>
              <a:t> be is mean. / Someday, I’ll be big enough so you can’t hit me, / And all you’re ever </a:t>
            </a:r>
            <a:r>
              <a:rPr lang="en-US" sz="1600" i="1" dirty="0" err="1" smtClean="0">
                <a:latin typeface="Georgia" pitchFamily="18" charset="0"/>
              </a:rPr>
              <a:t>gonna</a:t>
            </a:r>
            <a:r>
              <a:rPr lang="en-US" sz="1600" i="1" dirty="0" smtClean="0">
                <a:latin typeface="Georgia" pitchFamily="18" charset="0"/>
              </a:rPr>
              <a:t> be is mean. / Why you </a:t>
            </a:r>
            <a:r>
              <a:rPr lang="en-US" sz="1600" i="1" dirty="0" err="1" smtClean="0">
                <a:latin typeface="Georgia" pitchFamily="18" charset="0"/>
              </a:rPr>
              <a:t>gotta</a:t>
            </a:r>
            <a:r>
              <a:rPr lang="en-US" sz="1600" i="1" dirty="0" smtClean="0">
                <a:latin typeface="Georgia" pitchFamily="18" charset="0"/>
              </a:rPr>
              <a:t> be so mean? / And I can see you years from now in a bar, / Talking over a football game, / With that same big loud opinion but, / Nobody’s listening / Washed up and ranting about the same old bitter things / Drunk and grumbling on about how I can’t sing / But all you are is mean, / All you are is mean. / And a liar, and pathetic, and alone in life,/ And mean, and mean, and mean / and mean / But someday, I’ll be, living in a big old city / And all you’re ever </a:t>
            </a:r>
            <a:r>
              <a:rPr lang="en-US" sz="1600" i="1" dirty="0" err="1" smtClean="0">
                <a:latin typeface="Georgia" pitchFamily="18" charset="0"/>
              </a:rPr>
              <a:t>gonna</a:t>
            </a:r>
            <a:r>
              <a:rPr lang="en-US" sz="1600" i="1" dirty="0" smtClean="0">
                <a:latin typeface="Georgia" pitchFamily="18" charset="0"/>
              </a:rPr>
              <a:t> be is mean. / Yeah, Someday, I’ll be big enough so you can’t hit me, / And all you’re ever </a:t>
            </a:r>
            <a:r>
              <a:rPr lang="en-US" sz="1600" i="1" dirty="0" err="1" smtClean="0">
                <a:latin typeface="Georgia" pitchFamily="18" charset="0"/>
              </a:rPr>
              <a:t>gonna</a:t>
            </a:r>
            <a:r>
              <a:rPr lang="en-US" sz="1600" i="1" dirty="0" smtClean="0">
                <a:latin typeface="Georgia" pitchFamily="18" charset="0"/>
              </a:rPr>
              <a:t> be is mean. / Why you </a:t>
            </a:r>
            <a:r>
              <a:rPr lang="en-US" sz="1600" i="1" dirty="0" err="1" smtClean="0">
                <a:latin typeface="Georgia" pitchFamily="18" charset="0"/>
              </a:rPr>
              <a:t>gotta</a:t>
            </a:r>
            <a:r>
              <a:rPr lang="en-US" sz="1600" i="1" dirty="0" smtClean="0">
                <a:latin typeface="Georgia" pitchFamily="18" charset="0"/>
              </a:rPr>
              <a:t> be so ? / Someday, I’ll be, living in a big old city, / And all you’re ever </a:t>
            </a:r>
            <a:r>
              <a:rPr lang="en-US" sz="1600" i="1" dirty="0" err="1" smtClean="0">
                <a:latin typeface="Georgia" pitchFamily="18" charset="0"/>
              </a:rPr>
              <a:t>gonna</a:t>
            </a:r>
            <a:r>
              <a:rPr lang="en-US" sz="1600" i="1" dirty="0" smtClean="0">
                <a:latin typeface="Georgia" pitchFamily="18" charset="0"/>
              </a:rPr>
              <a:t> be is mean. / Yeah, Someday, I’ll be big enough so you can’t hit me, / And all you’re ever </a:t>
            </a:r>
            <a:r>
              <a:rPr lang="en-US" sz="1600" i="1" dirty="0" err="1" smtClean="0">
                <a:latin typeface="Georgia" pitchFamily="18" charset="0"/>
              </a:rPr>
              <a:t>gonna</a:t>
            </a:r>
            <a:r>
              <a:rPr lang="en-US" sz="1600" i="1" dirty="0" smtClean="0">
                <a:latin typeface="Georgia" pitchFamily="18" charset="0"/>
              </a:rPr>
              <a:t> be is mean. / Why you </a:t>
            </a:r>
            <a:r>
              <a:rPr lang="en-US" sz="1600" i="1" dirty="0" err="1" smtClean="0">
                <a:latin typeface="Georgia" pitchFamily="18" charset="0"/>
              </a:rPr>
              <a:t>gotta</a:t>
            </a:r>
            <a:r>
              <a:rPr lang="en-US" sz="1600" i="1" dirty="0" smtClean="0">
                <a:latin typeface="Georgia" pitchFamily="18" charset="0"/>
              </a:rPr>
              <a:t> be so mean? </a:t>
            </a:r>
            <a:endParaRPr lang="en-US" sz="1600" i="1"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4648200" y="0"/>
            <a:ext cx="5105400" cy="1470025"/>
          </a:xfrm>
        </p:spPr>
        <p:txBody>
          <a:bodyPr>
            <a:noAutofit/>
          </a:bodyPr>
          <a:lstStyle/>
          <a:p>
            <a:r>
              <a:rPr lang="en-US" sz="7200" b="1" dirty="0" smtClean="0">
                <a:latin typeface="Calibri" pitchFamily="34" charset="0"/>
                <a:cs typeface="Calibri" pitchFamily="34" charset="0"/>
              </a:rPr>
              <a:t>Subject</a:t>
            </a:r>
            <a:r>
              <a:rPr lang="en-US" sz="5400" b="1" dirty="0" smtClean="0">
                <a:latin typeface="Calibri" pitchFamily="34" charset="0"/>
                <a:cs typeface="Calibri" pitchFamily="34" charset="0"/>
              </a:rPr>
              <a:t> </a:t>
            </a:r>
            <a:endParaRPr lang="en-US" sz="5400" b="1"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228600" y="1981200"/>
            <a:ext cx="3962400" cy="1323439"/>
          </a:xfrm>
          <a:prstGeom prst="rect">
            <a:avLst/>
          </a:prstGeom>
          <a:noFill/>
        </p:spPr>
        <p:txBody>
          <a:bodyPr wrap="square" rtlCol="0">
            <a:spAutoFit/>
          </a:bodyPr>
          <a:lstStyle/>
          <a:p>
            <a:pPr algn="just"/>
            <a:r>
              <a:rPr lang="en-US" sz="2000" i="1" dirty="0" smtClean="0">
                <a:latin typeface="Calibri" pitchFamily="34" charset="0"/>
                <a:cs typeface="Calibri" pitchFamily="34" charset="0"/>
              </a:rPr>
              <a:t>The subject is frustration over people in her life that have generally just been huge jerks to her. She’s kind of venting through song.</a:t>
            </a:r>
            <a:endParaRPr lang="en-US" sz="20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4267200" y="1"/>
            <a:ext cx="5410200" cy="1143000"/>
          </a:xfrm>
        </p:spPr>
        <p:txBody>
          <a:bodyPr>
            <a:noAutofit/>
          </a:bodyPr>
          <a:lstStyle/>
          <a:p>
            <a:r>
              <a:rPr lang="en-US" sz="4800" b="1" dirty="0" smtClean="0">
                <a:latin typeface="Calibri" pitchFamily="34" charset="0"/>
                <a:cs typeface="Calibri" pitchFamily="34" charset="0"/>
              </a:rPr>
              <a:t>Occasion/Context</a:t>
            </a:r>
            <a:endParaRPr lang="en-US" sz="4800" b="1"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0" y="228600"/>
            <a:ext cx="3962400" cy="2246769"/>
          </a:xfrm>
          <a:prstGeom prst="rect">
            <a:avLst/>
          </a:prstGeom>
          <a:noFill/>
        </p:spPr>
        <p:txBody>
          <a:bodyPr wrap="square" rtlCol="0">
            <a:spAutoFit/>
          </a:bodyPr>
          <a:lstStyle/>
          <a:p>
            <a:pPr algn="just"/>
            <a:r>
              <a:rPr lang="en-US" sz="2000" b="1" i="1" dirty="0" smtClean="0">
                <a:latin typeface="Calibri" pitchFamily="34" charset="0"/>
                <a:cs typeface="Calibri" pitchFamily="34" charset="0"/>
              </a:rPr>
              <a:t>The text reveals that our society judges everything and everyone too harshly. It forgets that people have feelings, and, as hard as it may be to believe, considering that we’re used to seeing them as perfection, celebrities are human too.</a:t>
            </a:r>
            <a:endParaRPr lang="en-US" sz="2000" b="1" i="1" dirty="0">
              <a:latin typeface="Calibri" pitchFamily="34" charset="0"/>
              <a:cs typeface="Calibri" pitchFamily="34" charset="0"/>
            </a:endParaRPr>
          </a:p>
        </p:txBody>
      </p:sp>
      <p:sp>
        <p:nvSpPr>
          <p:cNvPr id="7" name="TextBox 6"/>
          <p:cNvSpPr txBox="1"/>
          <p:nvPr/>
        </p:nvSpPr>
        <p:spPr>
          <a:xfrm>
            <a:off x="228600" y="5257800"/>
            <a:ext cx="4038600" cy="1323439"/>
          </a:xfrm>
          <a:prstGeom prst="rect">
            <a:avLst/>
          </a:prstGeom>
          <a:noFill/>
        </p:spPr>
        <p:txBody>
          <a:bodyPr wrap="square" rtlCol="0">
            <a:spAutoFit/>
          </a:bodyPr>
          <a:lstStyle/>
          <a:p>
            <a:pPr algn="just"/>
            <a:r>
              <a:rPr lang="en-US" sz="2000" i="1" dirty="0" smtClean="0">
                <a:solidFill>
                  <a:schemeClr val="bg1"/>
                </a:solidFill>
                <a:latin typeface="Calibri" pitchFamily="34" charset="0"/>
                <a:cs typeface="Calibri" pitchFamily="34" charset="0"/>
              </a:rPr>
              <a:t>“I’ll walk with my head down trying to block you out cause I’ll never impress you/ I just </a:t>
            </a:r>
            <a:r>
              <a:rPr lang="en-US" sz="2000" i="1" dirty="0" err="1" smtClean="0">
                <a:solidFill>
                  <a:schemeClr val="bg1"/>
                </a:solidFill>
                <a:latin typeface="Calibri" pitchFamily="34" charset="0"/>
                <a:cs typeface="Calibri" pitchFamily="34" charset="0"/>
              </a:rPr>
              <a:t>wanna</a:t>
            </a:r>
            <a:r>
              <a:rPr lang="en-US" sz="2000" i="1" dirty="0" smtClean="0">
                <a:solidFill>
                  <a:schemeClr val="bg1"/>
                </a:solidFill>
                <a:latin typeface="Calibri" pitchFamily="34" charset="0"/>
                <a:cs typeface="Calibri" pitchFamily="34" charset="0"/>
              </a:rPr>
              <a:t> feel okay again”</a:t>
            </a:r>
            <a:endParaRPr lang="en-US" sz="2000" i="1" dirty="0">
              <a:solidFill>
                <a:schemeClr val="bg1"/>
              </a:solidFill>
              <a:latin typeface="Calibri" pitchFamily="34" charset="0"/>
              <a:cs typeface="Calibri" pitchFamily="34" charset="0"/>
            </a:endParaRPr>
          </a:p>
        </p:txBody>
      </p:sp>
      <p:sp>
        <p:nvSpPr>
          <p:cNvPr id="8" name="TextBox 7"/>
          <p:cNvSpPr txBox="1"/>
          <p:nvPr/>
        </p:nvSpPr>
        <p:spPr>
          <a:xfrm>
            <a:off x="4724400" y="1066800"/>
            <a:ext cx="3962400" cy="1015663"/>
          </a:xfrm>
          <a:prstGeom prst="rect">
            <a:avLst/>
          </a:prstGeom>
          <a:noFill/>
        </p:spPr>
        <p:txBody>
          <a:bodyPr wrap="square" rtlCol="0">
            <a:spAutoFit/>
          </a:bodyPr>
          <a:lstStyle/>
          <a:p>
            <a:pPr algn="just"/>
            <a:r>
              <a:rPr lang="en-US" sz="2000" i="1" dirty="0" smtClean="0">
                <a:latin typeface="Georgia" pitchFamily="18" charset="0"/>
              </a:rPr>
              <a:t>“You have pointed out my flaws again as if I don’t already see them”</a:t>
            </a:r>
            <a:endParaRPr lang="en-US" sz="2000" i="1" dirty="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4876800" y="0"/>
            <a:ext cx="5105400" cy="1470025"/>
          </a:xfrm>
        </p:spPr>
        <p:txBody>
          <a:bodyPr>
            <a:noAutofit/>
          </a:bodyPr>
          <a:lstStyle/>
          <a:p>
            <a:r>
              <a:rPr lang="en-US" sz="7200" dirty="0" smtClean="0">
                <a:latin typeface="Calibri" pitchFamily="34" charset="0"/>
                <a:cs typeface="Calibri" pitchFamily="34" charset="0"/>
              </a:rPr>
              <a:t>Audience</a:t>
            </a:r>
            <a:endParaRPr lang="en-US" sz="5400"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0" y="228600"/>
            <a:ext cx="3962400" cy="3170099"/>
          </a:xfrm>
          <a:prstGeom prst="rect">
            <a:avLst/>
          </a:prstGeom>
          <a:noFill/>
        </p:spPr>
        <p:txBody>
          <a:bodyPr wrap="square" rtlCol="0">
            <a:spAutoFit/>
          </a:bodyPr>
          <a:lstStyle/>
          <a:p>
            <a:pPr algn="just"/>
            <a:r>
              <a:rPr lang="en-US" sz="2000" b="1" i="1" dirty="0" smtClean="0">
                <a:latin typeface="Calibri" pitchFamily="34" charset="0"/>
                <a:cs typeface="Calibri" pitchFamily="34" charset="0"/>
              </a:rPr>
              <a:t>The primary audience is someone from her past that has put her down many times, while the secondary audience is really anyone who has been critical of her and her work, telling them that they can put her down and insult her all they like, but she’ll still be where she is and they’ll still be bitter and annoyed.</a:t>
            </a:r>
            <a:endParaRPr lang="en-US" sz="2000" b="1" i="1" dirty="0">
              <a:latin typeface="Calibri" pitchFamily="34" charset="0"/>
              <a:cs typeface="Calibri" pitchFamily="34" charset="0"/>
            </a:endParaRPr>
          </a:p>
        </p:txBody>
      </p:sp>
      <p:sp>
        <p:nvSpPr>
          <p:cNvPr id="7" name="TextBox 6"/>
          <p:cNvSpPr txBox="1"/>
          <p:nvPr/>
        </p:nvSpPr>
        <p:spPr>
          <a:xfrm>
            <a:off x="0" y="4919008"/>
            <a:ext cx="4191000" cy="1938992"/>
          </a:xfrm>
          <a:prstGeom prst="rect">
            <a:avLst/>
          </a:prstGeom>
          <a:noFill/>
        </p:spPr>
        <p:txBody>
          <a:bodyPr wrap="square" rtlCol="0">
            <a:spAutoFit/>
          </a:bodyPr>
          <a:lstStyle/>
          <a:p>
            <a:pPr algn="just"/>
            <a:r>
              <a:rPr lang="en-US" sz="2000" i="1" dirty="0" smtClean="0">
                <a:solidFill>
                  <a:schemeClr val="bg1"/>
                </a:solidFill>
                <a:latin typeface="Calibri" pitchFamily="34" charset="0"/>
                <a:cs typeface="Calibri" pitchFamily="34" charset="0"/>
              </a:rPr>
              <a:t>“And I can see you years from now in a bar, talking over a football game / With that same big loud opinion but nobody’s listening / Washed up and ranting about the same old bitter things”</a:t>
            </a:r>
            <a:endParaRPr lang="en-US" sz="2000" i="1" dirty="0">
              <a:solidFill>
                <a:schemeClr val="bg1"/>
              </a:solidFill>
              <a:latin typeface="Calibri" pitchFamily="34" charset="0"/>
              <a:cs typeface="Calibri" pitchFamily="34" charset="0"/>
            </a:endParaRPr>
          </a:p>
        </p:txBody>
      </p:sp>
      <p:sp>
        <p:nvSpPr>
          <p:cNvPr id="8" name="TextBox 7"/>
          <p:cNvSpPr txBox="1"/>
          <p:nvPr/>
        </p:nvSpPr>
        <p:spPr>
          <a:xfrm>
            <a:off x="4953000" y="1219200"/>
            <a:ext cx="4191000" cy="707886"/>
          </a:xfrm>
          <a:prstGeom prst="rect">
            <a:avLst/>
          </a:prstGeom>
          <a:noFill/>
        </p:spPr>
        <p:txBody>
          <a:bodyPr wrap="square" rtlCol="0">
            <a:spAutoFit/>
          </a:bodyPr>
          <a:lstStyle/>
          <a:p>
            <a:pPr algn="just"/>
            <a:r>
              <a:rPr lang="en-US" sz="2000" i="1" dirty="0" smtClean="0">
                <a:latin typeface="Calibri" pitchFamily="34" charset="0"/>
                <a:cs typeface="Calibri" pitchFamily="34" charset="0"/>
              </a:rPr>
              <a:t>“All you are is mean and a liar and pathetic and alone in life”</a:t>
            </a:r>
            <a:endParaRPr lang="en-US" sz="20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5181600" y="0"/>
            <a:ext cx="4648200" cy="1470025"/>
          </a:xfrm>
        </p:spPr>
        <p:txBody>
          <a:bodyPr>
            <a:noAutofit/>
          </a:bodyPr>
          <a:lstStyle/>
          <a:p>
            <a:r>
              <a:rPr lang="en-US" sz="7200" dirty="0" smtClean="0">
                <a:latin typeface="Calibri" pitchFamily="34" charset="0"/>
                <a:cs typeface="Calibri" pitchFamily="34" charset="0"/>
              </a:rPr>
              <a:t>Purpose</a:t>
            </a:r>
            <a:endParaRPr lang="en-US" sz="5400"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304800" y="1219200"/>
            <a:ext cx="3962400" cy="1938992"/>
          </a:xfrm>
          <a:prstGeom prst="rect">
            <a:avLst/>
          </a:prstGeom>
          <a:noFill/>
        </p:spPr>
        <p:txBody>
          <a:bodyPr wrap="square" rtlCol="0">
            <a:spAutoFit/>
          </a:bodyPr>
          <a:lstStyle/>
          <a:p>
            <a:pPr algn="just"/>
            <a:r>
              <a:rPr lang="en-US" sz="2000" b="1" i="1" dirty="0" smtClean="0">
                <a:latin typeface="Calibri" pitchFamily="34" charset="0"/>
                <a:cs typeface="Calibri" pitchFamily="34" charset="0"/>
              </a:rPr>
              <a:t>The main purpose of the song is to get her audience to recognize that what they’ve done is just not nice in the slightest, and despite how bad they were to </a:t>
            </a:r>
            <a:r>
              <a:rPr lang="en-US" sz="2000" b="1" i="1" dirty="0">
                <a:latin typeface="Calibri" pitchFamily="34" charset="0"/>
                <a:cs typeface="Calibri" pitchFamily="34" charset="0"/>
              </a:rPr>
              <a:t>h</a:t>
            </a:r>
            <a:r>
              <a:rPr lang="en-US" sz="2000" b="1" i="1" dirty="0" smtClean="0">
                <a:latin typeface="Calibri" pitchFamily="34" charset="0"/>
                <a:cs typeface="Calibri" pitchFamily="34" charset="0"/>
              </a:rPr>
              <a:t>er, she is still going to be able to rise above that.</a:t>
            </a:r>
            <a:endParaRPr lang="en-US" sz="2000" b="1" i="1" dirty="0">
              <a:latin typeface="Calibri" pitchFamily="34" charset="0"/>
              <a:cs typeface="Calibri" pitchFamily="34" charset="0"/>
            </a:endParaRPr>
          </a:p>
        </p:txBody>
      </p:sp>
      <p:sp>
        <p:nvSpPr>
          <p:cNvPr id="7" name="TextBox 6"/>
          <p:cNvSpPr txBox="1"/>
          <p:nvPr/>
        </p:nvSpPr>
        <p:spPr>
          <a:xfrm>
            <a:off x="0" y="4724400"/>
            <a:ext cx="3962400" cy="1631216"/>
          </a:xfrm>
          <a:prstGeom prst="rect">
            <a:avLst/>
          </a:prstGeom>
          <a:noFill/>
        </p:spPr>
        <p:txBody>
          <a:bodyPr wrap="square" rtlCol="0">
            <a:spAutoFit/>
          </a:bodyPr>
          <a:lstStyle/>
          <a:p>
            <a:pPr algn="just"/>
            <a:r>
              <a:rPr lang="en-US" sz="2000" i="1" dirty="0" smtClean="0">
                <a:solidFill>
                  <a:schemeClr val="bg1"/>
                </a:solidFill>
                <a:latin typeface="Calibri" pitchFamily="34" charset="0"/>
                <a:cs typeface="Calibri" pitchFamily="34" charset="0"/>
              </a:rPr>
              <a:t>“Someday I’ll be living in a big old city / And all you’re ever </a:t>
            </a:r>
            <a:r>
              <a:rPr lang="en-US" sz="2000" i="1" dirty="0" err="1" smtClean="0">
                <a:solidFill>
                  <a:schemeClr val="bg1"/>
                </a:solidFill>
                <a:latin typeface="Calibri" pitchFamily="34" charset="0"/>
                <a:cs typeface="Calibri" pitchFamily="34" charset="0"/>
              </a:rPr>
              <a:t>gonna</a:t>
            </a:r>
            <a:r>
              <a:rPr lang="en-US" sz="2000" i="1" dirty="0" smtClean="0">
                <a:solidFill>
                  <a:schemeClr val="bg1"/>
                </a:solidFill>
                <a:latin typeface="Calibri" pitchFamily="34" charset="0"/>
                <a:cs typeface="Calibri" pitchFamily="34" charset="0"/>
              </a:rPr>
              <a:t> be is mean / Someday I’ll be big enough so you can’t hit me /  And all you’re ever </a:t>
            </a:r>
            <a:r>
              <a:rPr lang="en-US" sz="2000" i="1" dirty="0" err="1" smtClean="0">
                <a:solidFill>
                  <a:schemeClr val="bg1"/>
                </a:solidFill>
                <a:latin typeface="Calibri" pitchFamily="34" charset="0"/>
                <a:cs typeface="Calibri" pitchFamily="34" charset="0"/>
              </a:rPr>
              <a:t>gonna</a:t>
            </a:r>
            <a:r>
              <a:rPr lang="en-US" sz="2000" i="1" dirty="0" smtClean="0">
                <a:solidFill>
                  <a:schemeClr val="bg1"/>
                </a:solidFill>
                <a:latin typeface="Calibri" pitchFamily="34" charset="0"/>
                <a:cs typeface="Calibri" pitchFamily="34" charset="0"/>
              </a:rPr>
              <a:t> be is mean”</a:t>
            </a:r>
            <a:endParaRPr lang="en-US" sz="2000" i="1" dirty="0">
              <a:solidFill>
                <a:schemeClr val="bg1"/>
              </a:solidFill>
              <a:latin typeface="Calibri" pitchFamily="34" charset="0"/>
              <a:cs typeface="Calibri" pitchFamily="34" charset="0"/>
            </a:endParaRPr>
          </a:p>
        </p:txBody>
      </p:sp>
      <p:sp>
        <p:nvSpPr>
          <p:cNvPr id="8" name="TextBox 7"/>
          <p:cNvSpPr txBox="1"/>
          <p:nvPr/>
        </p:nvSpPr>
        <p:spPr>
          <a:xfrm>
            <a:off x="5410200" y="1295400"/>
            <a:ext cx="3429000" cy="1015663"/>
          </a:xfrm>
          <a:prstGeom prst="rect">
            <a:avLst/>
          </a:prstGeom>
          <a:noFill/>
        </p:spPr>
        <p:txBody>
          <a:bodyPr wrap="square" rtlCol="0">
            <a:spAutoFit/>
          </a:bodyPr>
          <a:lstStyle/>
          <a:p>
            <a:pPr algn="just"/>
            <a:r>
              <a:rPr lang="en-US" sz="2000" i="1" dirty="0" smtClean="0">
                <a:latin typeface="Calibri" pitchFamily="34" charset="0"/>
                <a:cs typeface="Calibri" pitchFamily="34" charset="0"/>
              </a:rPr>
              <a:t>“You, with your switching sides and your wildfire lies and your humiliation”</a:t>
            </a:r>
            <a:endParaRPr lang="en-US" sz="20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5257800" y="0"/>
            <a:ext cx="4343400" cy="1470025"/>
          </a:xfrm>
        </p:spPr>
        <p:txBody>
          <a:bodyPr>
            <a:noAutofit/>
          </a:bodyPr>
          <a:lstStyle/>
          <a:p>
            <a:r>
              <a:rPr lang="en-US" sz="7200" dirty="0" smtClean="0">
                <a:latin typeface="Calibri" pitchFamily="34" charset="0"/>
                <a:cs typeface="Calibri" pitchFamily="34" charset="0"/>
              </a:rPr>
              <a:t>Speaker</a:t>
            </a:r>
            <a:endParaRPr lang="en-US" sz="5400"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533400" y="1447800"/>
            <a:ext cx="3962400" cy="2000548"/>
          </a:xfrm>
          <a:prstGeom prst="rect">
            <a:avLst/>
          </a:prstGeom>
          <a:noFill/>
        </p:spPr>
        <p:txBody>
          <a:bodyPr wrap="square" rtlCol="0">
            <a:spAutoFit/>
          </a:bodyPr>
          <a:lstStyle/>
          <a:p>
            <a:pPr algn="just"/>
            <a:r>
              <a:rPr lang="en-US" sz="2000" b="1" i="1" dirty="0" smtClean="0">
                <a:latin typeface="Calibri" pitchFamily="34" charset="0"/>
                <a:cs typeface="Calibri" pitchFamily="34" charset="0"/>
              </a:rPr>
              <a:t>Thanks to the constant use of first person, you can tell that it’s her own personal experience, so this makes her credible. She provides examples of when the person in her primary audience was mean to her</a:t>
            </a:r>
            <a:r>
              <a:rPr lang="en-US" sz="2400" b="1" i="1" dirty="0" smtClean="0">
                <a:latin typeface="Calibri" pitchFamily="34" charset="0"/>
                <a:cs typeface="Calibri" pitchFamily="34" charset="0"/>
              </a:rPr>
              <a:t>.</a:t>
            </a:r>
            <a:endParaRPr lang="en-US" sz="2400" b="1" i="1" dirty="0">
              <a:latin typeface="Calibri" pitchFamily="34" charset="0"/>
              <a:cs typeface="Calibri" pitchFamily="34" charset="0"/>
            </a:endParaRPr>
          </a:p>
        </p:txBody>
      </p:sp>
      <p:sp>
        <p:nvSpPr>
          <p:cNvPr id="7" name="TextBox 6"/>
          <p:cNvSpPr txBox="1"/>
          <p:nvPr/>
        </p:nvSpPr>
        <p:spPr>
          <a:xfrm>
            <a:off x="0" y="4953000"/>
            <a:ext cx="2895600" cy="707886"/>
          </a:xfrm>
          <a:prstGeom prst="rect">
            <a:avLst/>
          </a:prstGeom>
          <a:noFill/>
        </p:spPr>
        <p:txBody>
          <a:bodyPr wrap="square" rtlCol="0">
            <a:spAutoFit/>
          </a:bodyPr>
          <a:lstStyle/>
          <a:p>
            <a:pPr algn="just"/>
            <a:r>
              <a:rPr lang="en-US" sz="2000" i="1" dirty="0" smtClean="0">
                <a:solidFill>
                  <a:schemeClr val="bg1"/>
                </a:solidFill>
                <a:latin typeface="Calibri" pitchFamily="34" charset="0"/>
                <a:cs typeface="Calibri" pitchFamily="34" charset="0"/>
              </a:rPr>
              <a:t>“Someday </a:t>
            </a:r>
            <a:r>
              <a:rPr lang="en-US" sz="2000" dirty="0" smtClean="0">
                <a:solidFill>
                  <a:schemeClr val="bg1"/>
                </a:solidFill>
                <a:latin typeface="Calibri" pitchFamily="34" charset="0"/>
                <a:cs typeface="Calibri" pitchFamily="34" charset="0"/>
              </a:rPr>
              <a:t>I’ll </a:t>
            </a:r>
            <a:r>
              <a:rPr lang="en-US" sz="2000" i="1" dirty="0" smtClean="0">
                <a:solidFill>
                  <a:schemeClr val="bg1"/>
                </a:solidFill>
                <a:latin typeface="Calibri" pitchFamily="34" charset="0"/>
                <a:cs typeface="Calibri" pitchFamily="34" charset="0"/>
              </a:rPr>
              <a:t>be living in a big old city”</a:t>
            </a:r>
            <a:endParaRPr lang="en-US" sz="2400" dirty="0">
              <a:solidFill>
                <a:schemeClr val="bg1"/>
              </a:solidFill>
              <a:latin typeface="Calibri" pitchFamily="34" charset="0"/>
              <a:cs typeface="Calibri" pitchFamily="34" charset="0"/>
            </a:endParaRPr>
          </a:p>
        </p:txBody>
      </p:sp>
      <p:sp>
        <p:nvSpPr>
          <p:cNvPr id="8" name="TextBox 7"/>
          <p:cNvSpPr txBox="1"/>
          <p:nvPr/>
        </p:nvSpPr>
        <p:spPr>
          <a:xfrm>
            <a:off x="5791200" y="1371600"/>
            <a:ext cx="3200400" cy="1015663"/>
          </a:xfrm>
          <a:prstGeom prst="rect">
            <a:avLst/>
          </a:prstGeom>
          <a:noFill/>
        </p:spPr>
        <p:txBody>
          <a:bodyPr wrap="square" rtlCol="0">
            <a:spAutoFit/>
          </a:bodyPr>
          <a:lstStyle/>
          <a:p>
            <a:pPr algn="just"/>
            <a:r>
              <a:rPr lang="en-US" sz="2000" i="1" dirty="0" smtClean="0">
                <a:latin typeface="Calibri" pitchFamily="34" charset="0"/>
                <a:cs typeface="Calibri" pitchFamily="34" charset="0"/>
              </a:rPr>
              <a:t>“You have pointed out </a:t>
            </a:r>
            <a:r>
              <a:rPr lang="en-US" sz="2000" dirty="0" smtClean="0">
                <a:latin typeface="Calibri" pitchFamily="34" charset="0"/>
                <a:cs typeface="Calibri" pitchFamily="34" charset="0"/>
              </a:rPr>
              <a:t>my</a:t>
            </a:r>
            <a:r>
              <a:rPr lang="en-US" sz="2000" i="1" dirty="0" smtClean="0">
                <a:latin typeface="Calibri" pitchFamily="34" charset="0"/>
                <a:cs typeface="Calibri" pitchFamily="34" charset="0"/>
              </a:rPr>
              <a:t> flaws again as if </a:t>
            </a:r>
            <a:r>
              <a:rPr lang="en-US" sz="2000" dirty="0" smtClean="0">
                <a:latin typeface="Calibri" pitchFamily="34" charset="0"/>
                <a:cs typeface="Calibri" pitchFamily="34" charset="0"/>
              </a:rPr>
              <a:t>I</a:t>
            </a:r>
            <a:r>
              <a:rPr lang="en-US" sz="2000" i="1" dirty="0" smtClean="0">
                <a:latin typeface="Calibri" pitchFamily="34" charset="0"/>
                <a:cs typeface="Calibri" pitchFamily="34" charset="0"/>
              </a:rPr>
              <a:t> don’t already see them”</a:t>
            </a:r>
            <a:endParaRPr lang="en-US"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5486400" y="-304800"/>
            <a:ext cx="3657600" cy="1470025"/>
          </a:xfrm>
        </p:spPr>
        <p:txBody>
          <a:bodyPr>
            <a:noAutofit/>
          </a:bodyPr>
          <a:lstStyle/>
          <a:p>
            <a:r>
              <a:rPr lang="en-US" sz="7200" dirty="0" smtClean="0">
                <a:latin typeface="Calibri" pitchFamily="34" charset="0"/>
                <a:cs typeface="Calibri" pitchFamily="34" charset="0"/>
              </a:rPr>
              <a:t>Tone</a:t>
            </a:r>
            <a:endParaRPr lang="en-US" sz="5400" dirty="0">
              <a:latin typeface="Calibri" pitchFamily="34" charset="0"/>
              <a:cs typeface="Calibri" pitchFamily="34" charset="0"/>
            </a:endParaRPr>
          </a:p>
        </p:txBody>
      </p:sp>
      <p:sp>
        <p:nvSpPr>
          <p:cNvPr id="6" name="TextBox 5"/>
          <p:cNvSpPr txBox="1"/>
          <p:nvPr/>
        </p:nvSpPr>
        <p:spPr>
          <a:xfrm>
            <a:off x="0" y="1219200"/>
            <a:ext cx="9144000" cy="338554"/>
          </a:xfrm>
          <a:prstGeom prst="rect">
            <a:avLst/>
          </a:prstGeom>
          <a:noFill/>
        </p:spPr>
        <p:txBody>
          <a:bodyPr wrap="square" rtlCol="0">
            <a:spAutoFit/>
          </a:bodyPr>
          <a:lstStyle/>
          <a:p>
            <a:pPr algn="just"/>
            <a:endParaRPr lang="en-US" sz="1600" i="1" dirty="0">
              <a:solidFill>
                <a:schemeClr val="accent3">
                  <a:lumMod val="60000"/>
                  <a:lumOff val="40000"/>
                </a:schemeClr>
              </a:solidFill>
              <a:latin typeface="Georgia" pitchFamily="18" charset="0"/>
            </a:endParaRPr>
          </a:p>
        </p:txBody>
      </p:sp>
      <p:sp>
        <p:nvSpPr>
          <p:cNvPr id="5" name="TextBox 4"/>
          <p:cNvSpPr txBox="1"/>
          <p:nvPr/>
        </p:nvSpPr>
        <p:spPr>
          <a:xfrm>
            <a:off x="0" y="228600"/>
            <a:ext cx="3962400" cy="1631216"/>
          </a:xfrm>
          <a:prstGeom prst="rect">
            <a:avLst/>
          </a:prstGeom>
          <a:noFill/>
        </p:spPr>
        <p:txBody>
          <a:bodyPr wrap="square" rtlCol="0">
            <a:spAutoFit/>
          </a:bodyPr>
          <a:lstStyle/>
          <a:p>
            <a:pPr algn="just"/>
            <a:r>
              <a:rPr lang="en-US" sz="2000" b="1" i="1" dirty="0" smtClean="0">
                <a:latin typeface="Calibri" pitchFamily="34" charset="0"/>
                <a:cs typeface="Calibri" pitchFamily="34" charset="0"/>
              </a:rPr>
              <a:t>The tone is angry and annoyed. She’s pretty pissed off over this, and since she usually gives off such  a sweet, nice vibe, this sudden and drastic change is pretty significant.</a:t>
            </a:r>
            <a:endParaRPr lang="en-US" sz="2000" b="1" i="1" dirty="0">
              <a:latin typeface="Calibri" pitchFamily="34" charset="0"/>
              <a:cs typeface="Calibri" pitchFamily="34" charset="0"/>
            </a:endParaRPr>
          </a:p>
        </p:txBody>
      </p:sp>
      <p:sp>
        <p:nvSpPr>
          <p:cNvPr id="7" name="TextBox 6"/>
          <p:cNvSpPr txBox="1"/>
          <p:nvPr/>
        </p:nvSpPr>
        <p:spPr>
          <a:xfrm>
            <a:off x="0" y="5181600"/>
            <a:ext cx="3962400" cy="1015663"/>
          </a:xfrm>
          <a:prstGeom prst="rect">
            <a:avLst/>
          </a:prstGeom>
          <a:noFill/>
        </p:spPr>
        <p:txBody>
          <a:bodyPr wrap="square" rtlCol="0">
            <a:spAutoFit/>
          </a:bodyPr>
          <a:lstStyle/>
          <a:p>
            <a:pPr algn="just"/>
            <a:r>
              <a:rPr lang="en-US" sz="2000" i="1" dirty="0" smtClean="0">
                <a:solidFill>
                  <a:schemeClr val="bg1"/>
                </a:solidFill>
                <a:latin typeface="Calibri" pitchFamily="34" charset="0"/>
                <a:cs typeface="Calibri" pitchFamily="34" charset="0"/>
              </a:rPr>
              <a:t>“But all you are is mean / All you are is mean and a liar and pathetic and alone in life”</a:t>
            </a:r>
            <a:endParaRPr lang="en-US" sz="2000" i="1" dirty="0">
              <a:solidFill>
                <a:schemeClr val="bg1"/>
              </a:solidFill>
              <a:latin typeface="Calibri" pitchFamily="34" charset="0"/>
              <a:cs typeface="Calibri" pitchFamily="34" charset="0"/>
            </a:endParaRPr>
          </a:p>
        </p:txBody>
      </p:sp>
      <p:sp>
        <p:nvSpPr>
          <p:cNvPr id="8" name="TextBox 7"/>
          <p:cNvSpPr txBox="1"/>
          <p:nvPr/>
        </p:nvSpPr>
        <p:spPr>
          <a:xfrm>
            <a:off x="4953000" y="838200"/>
            <a:ext cx="4191000" cy="1323439"/>
          </a:xfrm>
          <a:prstGeom prst="rect">
            <a:avLst/>
          </a:prstGeom>
          <a:noFill/>
        </p:spPr>
        <p:txBody>
          <a:bodyPr wrap="square" rtlCol="0">
            <a:spAutoFit/>
          </a:bodyPr>
          <a:lstStyle/>
          <a:p>
            <a:pPr algn="just"/>
            <a:r>
              <a:rPr lang="en-US" sz="2000" i="1" dirty="0" smtClean="0">
                <a:latin typeface="Calibri" pitchFamily="34" charset="0"/>
                <a:cs typeface="Calibri" pitchFamily="34" charset="0"/>
              </a:rPr>
              <a:t>“I’ll bet you got pushed around, somebody made you cold / But the cycle ends right now ‘cause you can’t lead me down that road”</a:t>
            </a:r>
            <a:endParaRPr lang="en-US" sz="20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SfNOeEl6eSY/TXjGQfgyapI/AAAAAAAAAKk/3OlB7L2mQdQ/s1600/aaf2515d5661286d2e9a287fb7401231.jpg"/>
          <p:cNvPicPr>
            <a:picLocks noChangeAspect="1" noChangeArrowheads="1"/>
          </p:cNvPicPr>
          <p:nvPr/>
        </p:nvPicPr>
        <p:blipFill>
          <a:blip r:embed="rId3" cstate="print"/>
          <a:srcRect/>
          <a:stretch>
            <a:fillRect/>
          </a:stretch>
        </p:blipFill>
        <p:spPr bwMode="auto">
          <a:xfrm>
            <a:off x="0" y="0"/>
            <a:ext cx="9144000" cy="8404412"/>
          </a:xfrm>
          <a:prstGeom prst="rect">
            <a:avLst/>
          </a:prstGeom>
          <a:noFill/>
        </p:spPr>
      </p:pic>
      <p:sp>
        <p:nvSpPr>
          <p:cNvPr id="2" name="Title 1"/>
          <p:cNvSpPr>
            <a:spLocks noGrp="1"/>
          </p:cNvSpPr>
          <p:nvPr>
            <p:ph type="ctrTitle"/>
          </p:nvPr>
        </p:nvSpPr>
        <p:spPr>
          <a:xfrm>
            <a:off x="4038600" y="0"/>
            <a:ext cx="5105400" cy="1470025"/>
          </a:xfrm>
        </p:spPr>
        <p:txBody>
          <a:bodyPr>
            <a:noAutofit/>
          </a:bodyPr>
          <a:lstStyle/>
          <a:p>
            <a:r>
              <a:rPr lang="en-US" sz="7200" dirty="0" smtClean="0">
                <a:latin typeface="Calibri" pitchFamily="34" charset="0"/>
                <a:cs typeface="Calibri" pitchFamily="34" charset="0"/>
              </a:rPr>
              <a:t>Organizatio</a:t>
            </a:r>
            <a:r>
              <a:rPr lang="en-US" sz="7200" dirty="0">
                <a:latin typeface="Calibri" pitchFamily="34" charset="0"/>
                <a:cs typeface="Calibri" pitchFamily="34" charset="0"/>
              </a:rPr>
              <a:t>n</a:t>
            </a:r>
            <a:endParaRPr lang="en-US" sz="5400" dirty="0">
              <a:latin typeface="Calibri" pitchFamily="34" charset="0"/>
              <a:cs typeface="Calibri" pitchFamily="34" charset="0"/>
            </a:endParaRPr>
          </a:p>
        </p:txBody>
      </p:sp>
      <p:sp>
        <p:nvSpPr>
          <p:cNvPr id="5" name="TextBox 4"/>
          <p:cNvSpPr txBox="1"/>
          <p:nvPr/>
        </p:nvSpPr>
        <p:spPr>
          <a:xfrm>
            <a:off x="0" y="228600"/>
            <a:ext cx="3962400" cy="1938992"/>
          </a:xfrm>
          <a:prstGeom prst="rect">
            <a:avLst/>
          </a:prstGeom>
          <a:noFill/>
        </p:spPr>
        <p:txBody>
          <a:bodyPr wrap="square" rtlCol="0">
            <a:spAutoFit/>
          </a:bodyPr>
          <a:lstStyle/>
          <a:p>
            <a:r>
              <a:rPr lang="en-US" sz="2000" i="1" dirty="0" smtClean="0">
                <a:solidFill>
                  <a:schemeClr val="tx2"/>
                </a:solidFill>
                <a:latin typeface="Calibri" pitchFamily="34" charset="0"/>
                <a:cs typeface="Calibri" pitchFamily="34" charset="0"/>
              </a:rPr>
              <a:t>She addresses her audience, talking </a:t>
            </a:r>
            <a:r>
              <a:rPr lang="en-US" sz="2000" i="1" dirty="0" smtClean="0">
                <a:solidFill>
                  <a:schemeClr val="tx2"/>
                </a:solidFill>
                <a:latin typeface="Calibri" pitchFamily="34" charset="0"/>
                <a:cs typeface="Calibri" pitchFamily="34" charset="0"/>
              </a:rPr>
              <a:t>directly to </a:t>
            </a:r>
            <a:r>
              <a:rPr lang="en-US" sz="2000" i="1" dirty="0" smtClean="0">
                <a:solidFill>
                  <a:schemeClr val="tx2"/>
                </a:solidFill>
                <a:latin typeface="Calibri" pitchFamily="34" charset="0"/>
                <a:cs typeface="Calibri" pitchFamily="34" charset="0"/>
              </a:rPr>
              <a:t>them. Using a rhetorical question (see example) and the repetition of the word ‘mean’ helps persuade the audience to realize just how </a:t>
            </a:r>
            <a:r>
              <a:rPr lang="en-US" sz="2000" i="1" dirty="0" smtClean="0">
                <a:solidFill>
                  <a:schemeClr val="tx2"/>
                </a:solidFill>
                <a:latin typeface="Calibri" pitchFamily="34" charset="0"/>
                <a:cs typeface="Calibri" pitchFamily="34" charset="0"/>
              </a:rPr>
              <a:t>badly </a:t>
            </a:r>
            <a:r>
              <a:rPr lang="en-US" sz="2000" i="1" dirty="0" smtClean="0">
                <a:solidFill>
                  <a:schemeClr val="tx2"/>
                </a:solidFill>
                <a:latin typeface="Calibri" pitchFamily="34" charset="0"/>
                <a:cs typeface="Calibri" pitchFamily="34" charset="0"/>
              </a:rPr>
              <a:t>they treated her.</a:t>
            </a:r>
            <a:endParaRPr lang="en-US" sz="2000" i="1" dirty="0">
              <a:solidFill>
                <a:schemeClr val="tx2"/>
              </a:solidFill>
              <a:latin typeface="Calibri" pitchFamily="34" charset="0"/>
              <a:cs typeface="Calibri" pitchFamily="34" charset="0"/>
            </a:endParaRPr>
          </a:p>
        </p:txBody>
      </p:sp>
      <p:sp>
        <p:nvSpPr>
          <p:cNvPr id="7" name="TextBox 6"/>
          <p:cNvSpPr txBox="1"/>
          <p:nvPr/>
        </p:nvSpPr>
        <p:spPr>
          <a:xfrm>
            <a:off x="4876800" y="1371600"/>
            <a:ext cx="3962400" cy="400110"/>
          </a:xfrm>
          <a:prstGeom prst="rect">
            <a:avLst/>
          </a:prstGeom>
          <a:noFill/>
        </p:spPr>
        <p:txBody>
          <a:bodyPr wrap="square" rtlCol="0">
            <a:spAutoFit/>
          </a:bodyPr>
          <a:lstStyle/>
          <a:p>
            <a:pPr algn="just"/>
            <a:r>
              <a:rPr lang="en-US" sz="2000" i="1" dirty="0" smtClean="0">
                <a:latin typeface="Calibri" pitchFamily="34" charset="0"/>
                <a:cs typeface="Calibri" pitchFamily="34" charset="0"/>
              </a:rPr>
              <a:t>“Why you </a:t>
            </a:r>
            <a:r>
              <a:rPr lang="en-US" sz="2000" i="1" dirty="0" err="1" smtClean="0">
                <a:latin typeface="Calibri" pitchFamily="34" charset="0"/>
                <a:cs typeface="Calibri" pitchFamily="34" charset="0"/>
              </a:rPr>
              <a:t>gotta</a:t>
            </a:r>
            <a:r>
              <a:rPr lang="en-US" sz="2000" i="1" dirty="0" smtClean="0">
                <a:latin typeface="Calibri" pitchFamily="34" charset="0"/>
                <a:cs typeface="Calibri" pitchFamily="34" charset="0"/>
              </a:rPr>
              <a:t> be so mean?”</a:t>
            </a:r>
            <a:endParaRPr lang="en-US" sz="20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1783</TotalTime>
  <Words>1167</Words>
  <Application>Microsoft Office PowerPoint</Application>
  <PresentationFormat>On-screen Show (4:3)</PresentationFormat>
  <Paragraphs>47</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Rhetorical Analysis of ‘Mean’ by Taylor Swift</vt:lpstr>
      <vt:lpstr>“Mean”</vt:lpstr>
      <vt:lpstr>Subject </vt:lpstr>
      <vt:lpstr>Occasion/Context</vt:lpstr>
      <vt:lpstr>Audience</vt:lpstr>
      <vt:lpstr>Purpose</vt:lpstr>
      <vt:lpstr>Speaker</vt:lpstr>
      <vt:lpstr>Tone</vt:lpstr>
      <vt:lpstr>Organization</vt:lpstr>
      <vt:lpstr>Narrative Style</vt:lpstr>
      <vt:lpstr>Evidence</vt:lpstr>
      <vt:lpstr>Works Cited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Analysis of ‘Mean’ by Taylor Swift</dc:title>
  <dc:creator>Nicole</dc:creator>
  <cp:lastModifiedBy>Jay Lin</cp:lastModifiedBy>
  <cp:revision>75</cp:revision>
  <dcterms:created xsi:type="dcterms:W3CDTF">2011-07-04T02:46:29Z</dcterms:created>
  <dcterms:modified xsi:type="dcterms:W3CDTF">2011-09-26T09:47:32Z</dcterms:modified>
</cp:coreProperties>
</file>